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Montserrat Bold" charset="1" panose="00000800000000000000"/>
      <p:regular r:id="rId18"/>
    </p:embeddedFont>
    <p:embeddedFont>
      <p:font typeface="Montserrat" charset="1" panose="00000500000000000000"/>
      <p:regular r:id="rId19"/>
    </p:embeddedFont>
    <p:embeddedFont>
      <p:font typeface="Lobster" charset="1" panose="00000500000000000000"/>
      <p:regular r:id="rId20"/>
    </p:embeddedFont>
    <p:embeddedFont>
      <p:font typeface="Tex Gyre Termes Bold" charset="1" panose="000008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25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59476" y="2278089"/>
            <a:ext cx="3369048" cy="92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b="true" sz="539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Team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970569" y="5084196"/>
            <a:ext cx="14346862" cy="4174104"/>
            <a:chOff x="0" y="0"/>
            <a:chExt cx="19129149" cy="556547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14300"/>
              <a:ext cx="5627858" cy="1639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97"/>
                </a:lnSpc>
              </a:pPr>
              <a:r>
                <a:rPr lang="en-US" sz="3212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Abdellah Nait Hadid</a:t>
              </a:r>
            </a:p>
            <a:p>
              <a:pPr algn="ctr">
                <a:lnSpc>
                  <a:spcPts val="5197"/>
                </a:lnSpc>
              </a:pPr>
              <a:r>
                <a:rPr lang="en-US" sz="3212">
                  <a:solidFill>
                    <a:srgbClr val="476F9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Project Manger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6750645" y="-114300"/>
              <a:ext cx="5627858" cy="1639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97"/>
                </a:lnSpc>
              </a:pPr>
              <a:r>
                <a:rPr lang="en-US" sz="3212">
                  <a:solidFill>
                    <a:srgbClr val="F4F4F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Oumaima Halim  </a:t>
              </a:r>
              <a:r>
                <a:rPr lang="en-US" sz="3212">
                  <a:solidFill>
                    <a:srgbClr val="476F9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Product Manager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3501291" y="-114300"/>
              <a:ext cx="5627858" cy="1639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97"/>
                </a:lnSpc>
              </a:pPr>
              <a:r>
                <a:rPr lang="en-US" sz="3212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Anass Raid</a:t>
              </a:r>
            </a:p>
            <a:p>
              <a:pPr algn="ctr">
                <a:lnSpc>
                  <a:spcPts val="5197"/>
                </a:lnSpc>
              </a:pPr>
              <a:r>
                <a:rPr lang="en-US" sz="3212">
                  <a:solidFill>
                    <a:srgbClr val="476F9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Analyst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926008"/>
              <a:ext cx="5627858" cy="1639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97"/>
                </a:lnSpc>
              </a:pPr>
              <a:r>
                <a:rPr lang="en-US" sz="3212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Nabiha Elboudali</a:t>
              </a:r>
            </a:p>
            <a:p>
              <a:pPr algn="ctr">
                <a:lnSpc>
                  <a:spcPts val="5197"/>
                </a:lnSpc>
              </a:pPr>
              <a:r>
                <a:rPr lang="en-US" sz="3212">
                  <a:solidFill>
                    <a:srgbClr val="476F9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UX Researcher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6750645" y="3926008"/>
              <a:ext cx="5627858" cy="1639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97"/>
                </a:lnSpc>
              </a:pPr>
              <a:r>
                <a:rPr lang="en-US" sz="3212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Issam Najim</a:t>
              </a:r>
            </a:p>
            <a:p>
              <a:pPr algn="ctr">
                <a:lnSpc>
                  <a:spcPts val="5197"/>
                </a:lnSpc>
              </a:pPr>
              <a:r>
                <a:rPr lang="en-US" sz="3212">
                  <a:solidFill>
                    <a:srgbClr val="476F9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UX/UI Designer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3501291" y="3926008"/>
              <a:ext cx="5627858" cy="1639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97"/>
                </a:lnSpc>
              </a:pPr>
              <a:r>
                <a:rPr lang="en-US" sz="3212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Walid Fikri</a:t>
              </a:r>
            </a:p>
            <a:p>
              <a:pPr algn="ctr">
                <a:lnSpc>
                  <a:spcPts val="5197"/>
                </a:lnSpc>
              </a:pPr>
              <a:r>
                <a:rPr lang="en-US" sz="3212">
                  <a:solidFill>
                    <a:srgbClr val="476F9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UX/UI Designer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555066"/>
            <a:ext cx="3540493" cy="1827799"/>
            <a:chOff x="0" y="0"/>
            <a:chExt cx="4720658" cy="243706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733575" y="0"/>
              <a:ext cx="1253507" cy="1253507"/>
            </a:xfrm>
            <a:custGeom>
              <a:avLst/>
              <a:gdLst/>
              <a:ahLst/>
              <a:cxnLst/>
              <a:rect r="r" b="b" t="t" l="l"/>
              <a:pathLst>
                <a:path h="1253507" w="1253507">
                  <a:moveTo>
                    <a:pt x="0" y="0"/>
                  </a:moveTo>
                  <a:lnTo>
                    <a:pt x="1253507" y="0"/>
                  </a:lnTo>
                  <a:lnTo>
                    <a:pt x="1253507" y="1253507"/>
                  </a:lnTo>
                  <a:lnTo>
                    <a:pt x="0" y="1253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1234457"/>
              <a:ext cx="4720658" cy="10109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81"/>
                </a:lnSpc>
              </a:pPr>
              <a:r>
                <a:rPr lang="en-US" sz="4884">
                  <a:solidFill>
                    <a:srgbClr val="FFFFFF"/>
                  </a:solidFill>
                  <a:latin typeface="Lobster"/>
                  <a:ea typeface="Lobster"/>
                  <a:cs typeface="Lobster"/>
                  <a:sym typeface="Lobster"/>
                </a:rPr>
                <a:t>SonnarSage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463459" y="2224761"/>
              <a:ext cx="3787795" cy="212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58"/>
                </a:lnSpc>
              </a:pPr>
              <a:r>
                <a:rPr lang="en-US" sz="970" spc="144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Multimodal Assistance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F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72519" y="-118013"/>
            <a:ext cx="10883803" cy="10625316"/>
            <a:chOff x="0" y="0"/>
            <a:chExt cx="2866516" cy="27984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6516" cy="2798437"/>
            </a:xfrm>
            <a:custGeom>
              <a:avLst/>
              <a:gdLst/>
              <a:ahLst/>
              <a:cxnLst/>
              <a:rect r="r" b="b" t="t" l="l"/>
              <a:pathLst>
                <a:path h="2798437" w="2866516">
                  <a:moveTo>
                    <a:pt x="0" y="0"/>
                  </a:moveTo>
                  <a:lnTo>
                    <a:pt x="2866516" y="0"/>
                  </a:lnTo>
                  <a:lnTo>
                    <a:pt x="2866516" y="2798437"/>
                  </a:lnTo>
                  <a:lnTo>
                    <a:pt x="0" y="2798437"/>
                  </a:lnTo>
                  <a:close/>
                </a:path>
              </a:pathLst>
            </a:custGeom>
            <a:solidFill>
              <a:srgbClr val="16253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23850"/>
              <a:ext cx="2866516" cy="3122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0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772519" y="5025487"/>
            <a:ext cx="1371481" cy="1730576"/>
          </a:xfrm>
          <a:custGeom>
            <a:avLst/>
            <a:gdLst/>
            <a:ahLst/>
            <a:cxnLst/>
            <a:rect r="r" b="b" t="t" l="l"/>
            <a:pathLst>
              <a:path h="1730576" w="1371481">
                <a:moveTo>
                  <a:pt x="0" y="0"/>
                </a:moveTo>
                <a:lnTo>
                  <a:pt x="1371481" y="0"/>
                </a:lnTo>
                <a:lnTo>
                  <a:pt x="1371481" y="1730576"/>
                </a:lnTo>
                <a:lnTo>
                  <a:pt x="0" y="1730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570733" y="1028700"/>
            <a:ext cx="11714733" cy="8229600"/>
          </a:xfrm>
          <a:custGeom>
            <a:avLst/>
            <a:gdLst/>
            <a:ahLst/>
            <a:cxnLst/>
            <a:rect r="r" b="b" t="t" l="l"/>
            <a:pathLst>
              <a:path h="8229600" w="11714733">
                <a:moveTo>
                  <a:pt x="0" y="0"/>
                </a:moveTo>
                <a:lnTo>
                  <a:pt x="11714733" y="0"/>
                </a:lnTo>
                <a:lnTo>
                  <a:pt x="1171473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092025" y="262260"/>
            <a:ext cx="6996825" cy="1872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b="true" sz="539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Recommendations / changes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21575" y="2550402"/>
            <a:ext cx="7337725" cy="7567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8" indent="-356234" lvl="1">
              <a:lnSpc>
                <a:spcPts val="3992"/>
              </a:lnSpc>
              <a:buFont typeface="Arial"/>
              <a:buChar char="•"/>
            </a:pPr>
            <a:r>
              <a:rPr lang="en-US" sz="3299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Add a home page containing all the content the learner should check.</a:t>
            </a:r>
          </a:p>
          <a:p>
            <a:pPr algn="l">
              <a:lnSpc>
                <a:spcPts val="3992"/>
              </a:lnSpc>
            </a:pPr>
          </a:p>
          <a:p>
            <a:pPr algn="l" marL="712468" indent="-356234" lvl="1">
              <a:lnSpc>
                <a:spcPts val="3992"/>
              </a:lnSpc>
              <a:buFont typeface="Arial"/>
              <a:buChar char="•"/>
            </a:pPr>
            <a:r>
              <a:rPr lang="en-US" sz="3299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Add a profile page where the learner can enter personal information (such as previous education and work experience, LinkedIn profile, etc.).</a:t>
            </a:r>
          </a:p>
          <a:p>
            <a:pPr algn="l">
              <a:lnSpc>
                <a:spcPts val="3992"/>
              </a:lnSpc>
            </a:pPr>
          </a:p>
          <a:p>
            <a:pPr algn="l" marL="712468" indent="-356234" lvl="1">
              <a:lnSpc>
                <a:spcPts val="3992"/>
              </a:lnSpc>
              <a:buFont typeface="Arial"/>
              <a:buChar char="•"/>
            </a:pPr>
            <a:r>
              <a:rPr lang="en-US" sz="3299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Add the refresh button and also the back and forward button to make it easy for the user.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48328" y="0"/>
            <a:ext cx="8339672" cy="10255581"/>
            <a:chOff x="0" y="0"/>
            <a:chExt cx="2196457" cy="27010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6457" cy="2701058"/>
            </a:xfrm>
            <a:custGeom>
              <a:avLst/>
              <a:gdLst/>
              <a:ahLst/>
              <a:cxnLst/>
              <a:rect r="r" b="b" t="t" l="l"/>
              <a:pathLst>
                <a:path h="2701058" w="2196457">
                  <a:moveTo>
                    <a:pt x="0" y="0"/>
                  </a:moveTo>
                  <a:lnTo>
                    <a:pt x="2196457" y="0"/>
                  </a:lnTo>
                  <a:lnTo>
                    <a:pt x="2196457" y="2701058"/>
                  </a:lnTo>
                  <a:lnTo>
                    <a:pt x="0" y="2701058"/>
                  </a:lnTo>
                  <a:close/>
                </a:path>
              </a:pathLst>
            </a:custGeom>
            <a:solidFill>
              <a:srgbClr val="16253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23850"/>
              <a:ext cx="2196457" cy="3024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01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11374320" y="1588951"/>
            <a:ext cx="0" cy="7109098"/>
          </a:xfrm>
          <a:prstGeom prst="line">
            <a:avLst/>
          </a:prstGeom>
          <a:ln cap="flat" w="38100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1250421" y="1465592"/>
            <a:ext cx="247798" cy="247798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-247650"/>
              <a:ext cx="660400" cy="984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01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250421" y="3829154"/>
            <a:ext cx="247798" cy="247798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-247650"/>
              <a:ext cx="660400" cy="984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01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250421" y="6197427"/>
            <a:ext cx="247798" cy="247798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-247650"/>
              <a:ext cx="660400" cy="984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01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250421" y="8573610"/>
            <a:ext cx="247798" cy="247798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-247650"/>
              <a:ext cx="660400" cy="984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01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0" y="0"/>
            <a:ext cx="9948328" cy="4656645"/>
            <a:chOff x="0" y="0"/>
            <a:chExt cx="1541256" cy="72143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541256" cy="721436"/>
            </a:xfrm>
            <a:custGeom>
              <a:avLst/>
              <a:gdLst/>
              <a:ahLst/>
              <a:cxnLst/>
              <a:rect r="r" b="b" t="t" l="l"/>
              <a:pathLst>
                <a:path h="721436" w="1541256">
                  <a:moveTo>
                    <a:pt x="0" y="0"/>
                  </a:moveTo>
                  <a:lnTo>
                    <a:pt x="1541256" y="0"/>
                  </a:lnTo>
                  <a:lnTo>
                    <a:pt x="1541256" y="721436"/>
                  </a:lnTo>
                  <a:lnTo>
                    <a:pt x="0" y="721436"/>
                  </a:lnTo>
                  <a:close/>
                </a:path>
              </a:pathLst>
            </a:custGeom>
            <a:blipFill>
              <a:blip r:embed="rId2"/>
              <a:stretch>
                <a:fillRect l="0" t="-10085" r="0" b="-10085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2806074" y="1097333"/>
            <a:ext cx="5315517" cy="678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8"/>
              </a:lnSpc>
            </a:pPr>
            <a:r>
              <a:rPr lang="en-US" b="true" sz="2467">
                <a:solidFill>
                  <a:srgbClr val="EEEFF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Development &amp; Enhancement: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806074" y="3748097"/>
            <a:ext cx="4783878" cy="390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3"/>
              </a:lnSpc>
            </a:pPr>
            <a:r>
              <a:rPr lang="en-US" b="true" sz="2467">
                <a:solidFill>
                  <a:srgbClr val="EEEFF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User Testing &amp; Feedback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806074" y="5809363"/>
            <a:ext cx="4783878" cy="678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8"/>
              </a:lnSpc>
            </a:pPr>
            <a:r>
              <a:rPr lang="en-US" b="true" sz="2467">
                <a:solidFill>
                  <a:srgbClr val="EEEFF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Partnerships &amp; Outreach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806074" y="8205891"/>
            <a:ext cx="4783878" cy="678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8"/>
              </a:lnSpc>
            </a:pPr>
            <a:r>
              <a:rPr lang="en-US" b="true" sz="2467">
                <a:solidFill>
                  <a:srgbClr val="EEEFF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Scalability &amp; Impact: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777374" y="412990"/>
            <a:ext cx="1344552" cy="1618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15"/>
              </a:lnSpc>
            </a:pPr>
            <a:r>
              <a:rPr lang="en-US" b="true" sz="5926">
                <a:solidFill>
                  <a:srgbClr val="D6B884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01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777374" y="2777092"/>
            <a:ext cx="1344552" cy="1618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15"/>
              </a:lnSpc>
            </a:pPr>
            <a:r>
              <a:rPr lang="en-US" b="true" sz="5926">
                <a:solidFill>
                  <a:srgbClr val="D6B884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02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777374" y="5125019"/>
            <a:ext cx="1344552" cy="1618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15"/>
              </a:lnSpc>
            </a:pPr>
            <a:r>
              <a:rPr lang="en-US" b="true" sz="5926">
                <a:solidFill>
                  <a:srgbClr val="D6B884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03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777374" y="7521620"/>
            <a:ext cx="1344552" cy="1618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15"/>
              </a:lnSpc>
            </a:pPr>
            <a:r>
              <a:rPr lang="en-US" b="true" sz="5926">
                <a:solidFill>
                  <a:srgbClr val="D6B884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04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806074" y="1860647"/>
            <a:ext cx="4085829" cy="190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86"/>
              </a:lnSpc>
            </a:pPr>
            <a:r>
              <a:rPr lang="en-US" sz="135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Expand and optimize the extension’s features, supporting additional learning platforms and languages.</a:t>
            </a:r>
          </a:p>
          <a:p>
            <a:pPr algn="l">
              <a:lnSpc>
                <a:spcPts val="2186"/>
              </a:lnSpc>
            </a:pPr>
            <a:r>
              <a:rPr lang="en-US" sz="135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Improve real-time captioning accuracy and integrate AI-powered sign language interpretation.</a:t>
            </a:r>
          </a:p>
          <a:p>
            <a:pPr algn="l">
              <a:lnSpc>
                <a:spcPts val="2186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12806074" y="4224685"/>
            <a:ext cx="4085829" cy="163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86"/>
              </a:lnSpc>
            </a:pPr>
            <a:r>
              <a:rPr lang="en-US" sz="135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Conduct extensive testing with deaf and hard-of-hearing students to refine the user experience.</a:t>
            </a:r>
          </a:p>
          <a:p>
            <a:pPr algn="l">
              <a:lnSpc>
                <a:spcPts val="2186"/>
              </a:lnSpc>
            </a:pPr>
            <a:r>
              <a:rPr lang="en-US" sz="135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Collect feedback from educational institutions and platforms to ensure the extension meets their needs.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806074" y="6573524"/>
            <a:ext cx="4085829" cy="190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86"/>
              </a:lnSpc>
            </a:pPr>
            <a:r>
              <a:rPr lang="en-US" sz="135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Build partnerships with universities and educational tech companies to integrate the tool into their platforms.</a:t>
            </a:r>
          </a:p>
          <a:p>
            <a:pPr algn="l">
              <a:lnSpc>
                <a:spcPts val="2186"/>
              </a:lnSpc>
            </a:pPr>
            <a:r>
              <a:rPr lang="en-US" sz="135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Launch awareness campaigns to promote the solution to students, educators, and institutions.</a:t>
            </a:r>
          </a:p>
          <a:p>
            <a:pPr algn="l">
              <a:lnSpc>
                <a:spcPts val="2186"/>
              </a:lnSpc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12806074" y="8970052"/>
            <a:ext cx="4085829" cy="52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86"/>
              </a:lnSpc>
            </a:pPr>
            <a:r>
              <a:rPr lang="en-US" sz="135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Develop a long-term plan for scaling the solution globally to serve a larger student base.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494802" y="6486974"/>
            <a:ext cx="4958724" cy="92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b="true" sz="539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What's next?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2C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84380"/>
          </a:xfrm>
          <a:custGeom>
            <a:avLst/>
            <a:gdLst/>
            <a:ahLst/>
            <a:cxnLst/>
            <a:rect r="r" b="b" t="t" l="l"/>
            <a:pathLst>
              <a:path h="12184380" w="1828800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4064126" cy="10287000"/>
            <a:chOff x="0" y="0"/>
            <a:chExt cx="107038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70387" cy="2709333"/>
            </a:xfrm>
            <a:custGeom>
              <a:avLst/>
              <a:gdLst/>
              <a:ahLst/>
              <a:cxnLst/>
              <a:rect r="r" b="b" t="t" l="l"/>
              <a:pathLst>
                <a:path h="2709333" w="1070387">
                  <a:moveTo>
                    <a:pt x="0" y="0"/>
                  </a:moveTo>
                  <a:lnTo>
                    <a:pt x="1070387" y="0"/>
                  </a:lnTo>
                  <a:lnTo>
                    <a:pt x="107038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23850"/>
              <a:ext cx="1070387" cy="3033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0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064126" y="0"/>
            <a:ext cx="14223874" cy="10718957"/>
            <a:chOff x="0" y="0"/>
            <a:chExt cx="3746206" cy="28231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46205" cy="2823100"/>
            </a:xfrm>
            <a:custGeom>
              <a:avLst/>
              <a:gdLst/>
              <a:ahLst/>
              <a:cxnLst/>
              <a:rect r="r" b="b" t="t" l="l"/>
              <a:pathLst>
                <a:path h="2823100" w="3746205">
                  <a:moveTo>
                    <a:pt x="0" y="0"/>
                  </a:moveTo>
                  <a:lnTo>
                    <a:pt x="3746205" y="0"/>
                  </a:lnTo>
                  <a:lnTo>
                    <a:pt x="3746205" y="2823100"/>
                  </a:lnTo>
                  <a:lnTo>
                    <a:pt x="0" y="2823100"/>
                  </a:lnTo>
                  <a:close/>
                </a:path>
              </a:pathLst>
            </a:custGeom>
            <a:solidFill>
              <a:srgbClr val="162539">
                <a:alpha val="74902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23850"/>
              <a:ext cx="3746206" cy="3146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01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43050" y="2282060"/>
            <a:ext cx="13885135" cy="5722880"/>
            <a:chOff x="0" y="0"/>
            <a:chExt cx="3656990" cy="15072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656990" cy="1507261"/>
            </a:xfrm>
            <a:custGeom>
              <a:avLst/>
              <a:gdLst/>
              <a:ahLst/>
              <a:cxnLst/>
              <a:rect r="r" b="b" t="t" l="l"/>
              <a:pathLst>
                <a:path h="1507261" w="3656990">
                  <a:moveTo>
                    <a:pt x="0" y="0"/>
                  </a:moveTo>
                  <a:lnTo>
                    <a:pt x="3656990" y="0"/>
                  </a:lnTo>
                  <a:lnTo>
                    <a:pt x="3656990" y="1507261"/>
                  </a:lnTo>
                  <a:lnTo>
                    <a:pt x="0" y="1507261"/>
                  </a:lnTo>
                  <a:close/>
                </a:path>
              </a:pathLst>
            </a:custGeom>
            <a:solidFill>
              <a:srgbClr val="16253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23850"/>
              <a:ext cx="3656990" cy="1831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01"/>
                </a:lnSpc>
              </a:pPr>
            </a:p>
          </p:txBody>
        </p:sp>
      </p:grpSp>
      <p:sp>
        <p:nvSpPr>
          <p:cNvPr name="AutoShape 12" id="12"/>
          <p:cNvSpPr/>
          <p:nvPr/>
        </p:nvSpPr>
        <p:spPr>
          <a:xfrm>
            <a:off x="8757695" y="9239250"/>
            <a:ext cx="9530305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2491630" y="3777189"/>
            <a:ext cx="11987976" cy="3116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8"/>
              </a:lnSpc>
            </a:pPr>
            <a:r>
              <a:rPr lang="en-US" sz="254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"This solution has the potential to make a significant difference by removing barriers for deaf and hard-of-hearing students, enabling them to fully engage with educational content. By providing seamless access to learning platforms through real-time captions and sign language support, we can foster inclusivity, improve comprehension, and ultimately enhance academic success for an often-overlooked group, creating equal educational opportunities for all."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22847" y="778932"/>
            <a:ext cx="3137565" cy="92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b="true" sz="5391">
                <a:solidFill>
                  <a:srgbClr val="1625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25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989411">
            <a:off x="3835155" y="4018942"/>
            <a:ext cx="2249116" cy="2249116"/>
          </a:xfrm>
          <a:custGeom>
            <a:avLst/>
            <a:gdLst/>
            <a:ahLst/>
            <a:cxnLst/>
            <a:rect r="r" b="b" t="t" l="l"/>
            <a:pathLst>
              <a:path h="2249116" w="2249116">
                <a:moveTo>
                  <a:pt x="0" y="0"/>
                </a:moveTo>
                <a:lnTo>
                  <a:pt x="2249116" y="0"/>
                </a:lnTo>
                <a:lnTo>
                  <a:pt x="2249116" y="2249116"/>
                </a:lnTo>
                <a:lnTo>
                  <a:pt x="0" y="2249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23925"/>
            <a:ext cx="3369048" cy="92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b="true" sz="539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Problem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05998" y="2178808"/>
            <a:ext cx="14876004" cy="17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41"/>
              </a:lnSpc>
            </a:pPr>
            <a:r>
              <a:rPr lang="en-US" sz="293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“Deaf and hard-of-hearing students face </a:t>
            </a:r>
            <a:r>
              <a:rPr lang="en-US" sz="2930">
                <a:solidFill>
                  <a:srgbClr val="476F95"/>
                </a:solidFill>
                <a:latin typeface="Montserrat"/>
                <a:ea typeface="Montserrat"/>
                <a:cs typeface="Montserrat"/>
                <a:sym typeface="Montserrat"/>
              </a:rPr>
              <a:t>significant barriers</a:t>
            </a:r>
            <a:r>
              <a:rPr lang="en-US" sz="293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in online education due to a </a:t>
            </a:r>
            <a:r>
              <a:rPr lang="en-US" sz="2930">
                <a:solidFill>
                  <a:srgbClr val="476F95"/>
                </a:solidFill>
                <a:latin typeface="Montserrat"/>
                <a:ea typeface="Montserrat"/>
                <a:cs typeface="Montserrat"/>
                <a:sym typeface="Montserrat"/>
              </a:rPr>
              <a:t>lack of accessibility features</a:t>
            </a:r>
            <a:r>
              <a:rPr lang="en-US" sz="293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like captions, sign language interpretation and visual aids. “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626052"/>
            <a:ext cx="7438002" cy="2632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6"/>
              </a:lnSpc>
            </a:pPr>
            <a:r>
              <a:rPr lang="en-US" b="true" sz="263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Quality Education </a:t>
            </a:r>
            <a:r>
              <a:rPr lang="en-US" sz="263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aims to ensure inclusive and equitable quality education and promote lifelong learning opportunities for all, including marginalized groups like the deaf and hard-of-hearing community.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821298" y="6626052"/>
            <a:ext cx="7438002" cy="2632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6"/>
              </a:lnSpc>
            </a:pPr>
            <a:r>
              <a:rPr lang="en-US" sz="263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This problem matters because it limits educational opportunities for deaf and hard-of-hearing students, hindering their academic success, career prospects, and overall inclusion in society.</a:t>
            </a:r>
          </a:p>
        </p:txBody>
      </p:sp>
      <p:sp>
        <p:nvSpPr>
          <p:cNvPr name="TextBox 7" id="7"/>
          <p:cNvSpPr txBox="true"/>
          <p:nvPr/>
        </p:nvSpPr>
        <p:spPr>
          <a:xfrm rot="-2254455">
            <a:off x="3920909" y="4614361"/>
            <a:ext cx="1271222" cy="582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3"/>
              </a:lnSpc>
            </a:pPr>
            <a:r>
              <a:rPr lang="en-US" sz="303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GCGO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-9959455">
            <a:off x="11227812" y="4176388"/>
            <a:ext cx="2249116" cy="2249116"/>
          </a:xfrm>
          <a:custGeom>
            <a:avLst/>
            <a:gdLst/>
            <a:ahLst/>
            <a:cxnLst/>
            <a:rect r="r" b="b" t="t" l="l"/>
            <a:pathLst>
              <a:path h="2249116" w="2249116">
                <a:moveTo>
                  <a:pt x="2249116" y="0"/>
                </a:moveTo>
                <a:lnTo>
                  <a:pt x="0" y="0"/>
                </a:lnTo>
                <a:lnTo>
                  <a:pt x="0" y="2249116"/>
                </a:lnTo>
                <a:lnTo>
                  <a:pt x="2249116" y="2249116"/>
                </a:lnTo>
                <a:lnTo>
                  <a:pt x="224911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1710392">
            <a:off x="12266335" y="4798061"/>
            <a:ext cx="1271222" cy="582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3"/>
              </a:lnSpc>
            </a:pPr>
            <a:r>
              <a:rPr lang="en-US" sz="303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F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883803" cy="10287000"/>
            <a:chOff x="0" y="0"/>
            <a:chExt cx="286651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651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866516">
                  <a:moveTo>
                    <a:pt x="0" y="0"/>
                  </a:moveTo>
                  <a:lnTo>
                    <a:pt x="2866516" y="0"/>
                  </a:lnTo>
                  <a:lnTo>
                    <a:pt x="286651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6253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23850"/>
              <a:ext cx="2866516" cy="3033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0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484141" y="538873"/>
            <a:ext cx="6240992" cy="9343972"/>
          </a:xfrm>
          <a:custGeom>
            <a:avLst/>
            <a:gdLst/>
            <a:ahLst/>
            <a:cxnLst/>
            <a:rect r="r" b="b" t="t" l="l"/>
            <a:pathLst>
              <a:path h="9343972" w="6240992">
                <a:moveTo>
                  <a:pt x="0" y="0"/>
                </a:moveTo>
                <a:lnTo>
                  <a:pt x="6240992" y="0"/>
                </a:lnTo>
                <a:lnTo>
                  <a:pt x="6240992" y="9343972"/>
                </a:lnTo>
                <a:lnTo>
                  <a:pt x="0" y="93439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814" t="-5767" r="-79584" b="-432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79484" y="3488791"/>
            <a:ext cx="7524834" cy="4119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3"/>
              </a:lnSpc>
            </a:pPr>
            <a:r>
              <a:rPr lang="en-US" sz="3399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One group impacted by this problem is deaf and hard-of-hearing students, who struggle to fully engage with course materials and participate in online learning environments due to the lack of accessible features.</a:t>
            </a:r>
          </a:p>
          <a:p>
            <a:pPr algn="ctr">
              <a:lnSpc>
                <a:spcPts val="4113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83221" y="434098"/>
            <a:ext cx="8892746" cy="1872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sz="5391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Affected person/group</a:t>
            </a:r>
          </a:p>
          <a:p>
            <a:pPr algn="ctr">
              <a:lnSpc>
                <a:spcPts val="7548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9264" y="501931"/>
            <a:ext cx="7289309" cy="9283139"/>
            <a:chOff x="0" y="0"/>
            <a:chExt cx="1919818" cy="24449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9818" cy="2444942"/>
            </a:xfrm>
            <a:custGeom>
              <a:avLst/>
              <a:gdLst/>
              <a:ahLst/>
              <a:cxnLst/>
              <a:rect r="r" b="b" t="t" l="l"/>
              <a:pathLst>
                <a:path h="2444942" w="1919818">
                  <a:moveTo>
                    <a:pt x="0" y="0"/>
                  </a:moveTo>
                  <a:lnTo>
                    <a:pt x="1919818" y="0"/>
                  </a:lnTo>
                  <a:lnTo>
                    <a:pt x="1919818" y="2444942"/>
                  </a:lnTo>
                  <a:lnTo>
                    <a:pt x="0" y="2444942"/>
                  </a:lnTo>
                  <a:close/>
                </a:path>
              </a:pathLst>
            </a:custGeom>
            <a:solidFill>
              <a:srgbClr val="F3F3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23850"/>
              <a:ext cx="1919818" cy="27687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0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59264" y="3617739"/>
            <a:ext cx="7289309" cy="5466982"/>
          </a:xfrm>
          <a:custGeom>
            <a:avLst/>
            <a:gdLst/>
            <a:ahLst/>
            <a:cxnLst/>
            <a:rect r="r" b="b" t="t" l="l"/>
            <a:pathLst>
              <a:path h="5466982" w="7289309">
                <a:moveTo>
                  <a:pt x="0" y="0"/>
                </a:moveTo>
                <a:lnTo>
                  <a:pt x="7289308" y="0"/>
                </a:lnTo>
                <a:lnTo>
                  <a:pt x="7289308" y="5466982"/>
                </a:lnTo>
                <a:lnTo>
                  <a:pt x="0" y="546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68751" y="667947"/>
            <a:ext cx="6070333" cy="1872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b="true" sz="539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Hearing Loss in Education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784107"/>
            <a:ext cx="8375294" cy="9000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5501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15% of the global population experiences some form of hearing loss, making education inaccessible to millions without proper accommodations.</a:t>
            </a:r>
          </a:p>
          <a:p>
            <a:pPr algn="l">
              <a:lnSpc>
                <a:spcPts val="5501"/>
              </a:lnSpc>
            </a:pPr>
          </a:p>
          <a:p>
            <a:pPr algn="l" marL="734059" indent="-367030" lvl="1">
              <a:lnSpc>
                <a:spcPts val="5501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According to a 2019 study by the World Health Organization (WHO), approximately 466 million people globally suffer from hearing loss, with this number projected to rise to over 900 million by 2050.</a:t>
            </a:r>
          </a:p>
          <a:p>
            <a:pPr algn="l">
              <a:lnSpc>
                <a:spcPts val="550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9264" y="501931"/>
            <a:ext cx="7289309" cy="9283139"/>
            <a:chOff x="0" y="0"/>
            <a:chExt cx="1919818" cy="24449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9818" cy="2444942"/>
            </a:xfrm>
            <a:custGeom>
              <a:avLst/>
              <a:gdLst/>
              <a:ahLst/>
              <a:cxnLst/>
              <a:rect r="r" b="b" t="t" l="l"/>
              <a:pathLst>
                <a:path h="2444942" w="1919818">
                  <a:moveTo>
                    <a:pt x="0" y="0"/>
                  </a:moveTo>
                  <a:lnTo>
                    <a:pt x="1919818" y="0"/>
                  </a:lnTo>
                  <a:lnTo>
                    <a:pt x="1919818" y="2444942"/>
                  </a:lnTo>
                  <a:lnTo>
                    <a:pt x="0" y="2444942"/>
                  </a:lnTo>
                  <a:close/>
                </a:path>
              </a:pathLst>
            </a:custGeom>
            <a:solidFill>
              <a:srgbClr val="F3F3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23850"/>
              <a:ext cx="1919818" cy="27687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0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59264" y="3400250"/>
            <a:ext cx="7289309" cy="5466982"/>
          </a:xfrm>
          <a:custGeom>
            <a:avLst/>
            <a:gdLst/>
            <a:ahLst/>
            <a:cxnLst/>
            <a:rect r="r" b="b" t="t" l="l"/>
            <a:pathLst>
              <a:path h="5466982" w="7289309">
                <a:moveTo>
                  <a:pt x="0" y="0"/>
                </a:moveTo>
                <a:lnTo>
                  <a:pt x="7289308" y="0"/>
                </a:lnTo>
                <a:lnTo>
                  <a:pt x="7289308" y="5466982"/>
                </a:lnTo>
                <a:lnTo>
                  <a:pt x="0" y="546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68751" y="667947"/>
            <a:ext cx="6070333" cy="1872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b="true" sz="539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E-Learning Growth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784107"/>
            <a:ext cx="8665279" cy="9000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5501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global e-learning market was valued at $315 billion in 2021 and is expected to exceed $1 trillion by 2030, highlighting a massive opportunity to include accessibility features.</a:t>
            </a:r>
          </a:p>
          <a:p>
            <a:pPr algn="l">
              <a:lnSpc>
                <a:spcPts val="5501"/>
              </a:lnSpc>
            </a:pPr>
          </a:p>
          <a:p>
            <a:pPr algn="l" marL="734059" indent="-367030" lvl="1">
              <a:lnSpc>
                <a:spcPts val="5501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70% of e-learning content is video-based, and a significant portion lacks captions, making it inaccessible to hearing-impaired individuals.</a:t>
            </a:r>
          </a:p>
          <a:p>
            <a:pPr algn="l">
              <a:lnSpc>
                <a:spcPts val="550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9264" y="501931"/>
            <a:ext cx="7289309" cy="9283139"/>
            <a:chOff x="0" y="0"/>
            <a:chExt cx="1919818" cy="24449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9818" cy="2444942"/>
            </a:xfrm>
            <a:custGeom>
              <a:avLst/>
              <a:gdLst/>
              <a:ahLst/>
              <a:cxnLst/>
              <a:rect r="r" b="b" t="t" l="l"/>
              <a:pathLst>
                <a:path h="2444942" w="1919818">
                  <a:moveTo>
                    <a:pt x="0" y="0"/>
                  </a:moveTo>
                  <a:lnTo>
                    <a:pt x="1919818" y="0"/>
                  </a:lnTo>
                  <a:lnTo>
                    <a:pt x="1919818" y="2444942"/>
                  </a:lnTo>
                  <a:lnTo>
                    <a:pt x="0" y="2444942"/>
                  </a:lnTo>
                  <a:close/>
                </a:path>
              </a:pathLst>
            </a:custGeom>
            <a:solidFill>
              <a:srgbClr val="F3F3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23850"/>
              <a:ext cx="1919818" cy="27687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0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59264" y="3585429"/>
            <a:ext cx="7289309" cy="5466982"/>
          </a:xfrm>
          <a:custGeom>
            <a:avLst/>
            <a:gdLst/>
            <a:ahLst/>
            <a:cxnLst/>
            <a:rect r="r" b="b" t="t" l="l"/>
            <a:pathLst>
              <a:path h="5466982" w="7289309">
                <a:moveTo>
                  <a:pt x="0" y="0"/>
                </a:moveTo>
                <a:lnTo>
                  <a:pt x="7289308" y="0"/>
                </a:lnTo>
                <a:lnTo>
                  <a:pt x="7289308" y="5466982"/>
                </a:lnTo>
                <a:lnTo>
                  <a:pt x="0" y="5466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70022" y="667385"/>
            <a:ext cx="6867792" cy="1507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b="true" sz="439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Accessibility Adoption in Education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784107"/>
            <a:ext cx="8665279" cy="9000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5501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Research shows that 85% of students prefer to have captions in video content for better comprehension and retention, including students with hearing loss.</a:t>
            </a:r>
          </a:p>
          <a:p>
            <a:pPr algn="l" marL="734059" indent="-367030" lvl="1">
              <a:lnSpc>
                <a:spcPts val="5501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2019 study by the National Center for Learning Disabilities found that accessibility features like captions increase overall engagement and academic performance in students with disabilities.</a:t>
            </a:r>
          </a:p>
          <a:p>
            <a:pPr algn="l">
              <a:lnSpc>
                <a:spcPts val="550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F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675967" cy="10287000"/>
            <a:chOff x="0" y="0"/>
            <a:chExt cx="254840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4840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548403">
                  <a:moveTo>
                    <a:pt x="0" y="0"/>
                  </a:moveTo>
                  <a:lnTo>
                    <a:pt x="2548403" y="0"/>
                  </a:lnTo>
                  <a:lnTo>
                    <a:pt x="25484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6253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23850"/>
              <a:ext cx="2548403" cy="3033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40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12126" y="3053139"/>
            <a:ext cx="1371481" cy="1356052"/>
          </a:xfrm>
          <a:custGeom>
            <a:avLst/>
            <a:gdLst/>
            <a:ahLst/>
            <a:cxnLst/>
            <a:rect r="r" b="b" t="t" l="l"/>
            <a:pathLst>
              <a:path h="1356052" w="1371481">
                <a:moveTo>
                  <a:pt x="0" y="0"/>
                </a:moveTo>
                <a:lnTo>
                  <a:pt x="1371481" y="0"/>
                </a:lnTo>
                <a:lnTo>
                  <a:pt x="1371481" y="1356052"/>
                </a:lnTo>
                <a:lnTo>
                  <a:pt x="0" y="1356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12126" y="5025487"/>
            <a:ext cx="1371481" cy="1730576"/>
          </a:xfrm>
          <a:custGeom>
            <a:avLst/>
            <a:gdLst/>
            <a:ahLst/>
            <a:cxnLst/>
            <a:rect r="r" b="b" t="t" l="l"/>
            <a:pathLst>
              <a:path h="1730576" w="1371481">
                <a:moveTo>
                  <a:pt x="0" y="0"/>
                </a:moveTo>
                <a:lnTo>
                  <a:pt x="1371481" y="0"/>
                </a:lnTo>
                <a:lnTo>
                  <a:pt x="1371481" y="1730576"/>
                </a:lnTo>
                <a:lnTo>
                  <a:pt x="0" y="1730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12126" y="7375188"/>
            <a:ext cx="1602173" cy="1532078"/>
          </a:xfrm>
          <a:custGeom>
            <a:avLst/>
            <a:gdLst/>
            <a:ahLst/>
            <a:cxnLst/>
            <a:rect r="r" b="b" t="t" l="l"/>
            <a:pathLst>
              <a:path h="1532078" w="1602173">
                <a:moveTo>
                  <a:pt x="0" y="0"/>
                </a:moveTo>
                <a:lnTo>
                  <a:pt x="1602173" y="0"/>
                </a:lnTo>
                <a:lnTo>
                  <a:pt x="1602173" y="1532078"/>
                </a:lnTo>
                <a:lnTo>
                  <a:pt x="0" y="15320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571851" y="3209474"/>
            <a:ext cx="5834680" cy="1033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13"/>
              </a:lnSpc>
            </a:pPr>
            <a:r>
              <a:rPr lang="en-US" sz="3399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Integrate Real-Time Captioning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571851" y="5376450"/>
            <a:ext cx="6104116" cy="10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Sign Language Interpretation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571851" y="7619536"/>
            <a:ext cx="5323611" cy="1033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13"/>
              </a:lnSpc>
            </a:pPr>
            <a:r>
              <a:rPr lang="en-US" sz="3399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Visual Communication Features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923925"/>
            <a:ext cx="3045725" cy="92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b="true" sz="539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Solution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147547" y="245045"/>
            <a:ext cx="7657145" cy="3024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2"/>
              </a:lnSpc>
            </a:pPr>
            <a:r>
              <a:rPr lang="en-US" sz="3299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A multi-modal Chrome extension designed to support deaf and hard-of-hearing students by providing seamless access to learning platforms. It offers innovative tools to enhance the learning experience.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147547" y="4243331"/>
            <a:ext cx="7657145" cy="1901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5"/>
              </a:lnSpc>
            </a:pPr>
            <a:r>
              <a:rPr lang="en-US" sz="250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With the rise of technology in education, many platforms overlook the needs of deaf and hard-of-hearing students. This solution bridges that gap, ensuring equal access and full participation for all learners.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453257" y="3247442"/>
            <a:ext cx="3045725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8"/>
              </a:lnSpc>
            </a:pPr>
            <a:r>
              <a:rPr lang="en-US" b="true" sz="429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147547" y="7375188"/>
            <a:ext cx="7657145" cy="228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5"/>
              </a:lnSpc>
            </a:pPr>
            <a:r>
              <a:rPr lang="en-US" sz="250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The solution integrates essential accessibility features like captions and sign language support, directly enhancing engagement and inclusion for deaf and hard-of-hearing students, making it an effective tool for equalizing educational opportunities.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824956" y="6319375"/>
            <a:ext cx="4302327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8"/>
              </a:lnSpc>
            </a:pPr>
            <a:r>
              <a:rPr lang="en-US" b="true" sz="429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Is it working?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413189"/>
            <a:ext cx="5521312" cy="3450820"/>
          </a:xfrm>
          <a:custGeom>
            <a:avLst/>
            <a:gdLst/>
            <a:ahLst/>
            <a:cxnLst/>
            <a:rect r="r" b="b" t="t" l="l"/>
            <a:pathLst>
              <a:path h="3450820" w="5521312">
                <a:moveTo>
                  <a:pt x="0" y="0"/>
                </a:moveTo>
                <a:lnTo>
                  <a:pt x="5521312" y="0"/>
                </a:lnTo>
                <a:lnTo>
                  <a:pt x="5521312" y="3450820"/>
                </a:lnTo>
                <a:lnTo>
                  <a:pt x="0" y="34508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85715" y="2413189"/>
            <a:ext cx="5521312" cy="3450820"/>
          </a:xfrm>
          <a:custGeom>
            <a:avLst/>
            <a:gdLst/>
            <a:ahLst/>
            <a:cxnLst/>
            <a:rect r="r" b="b" t="t" l="l"/>
            <a:pathLst>
              <a:path h="3450820" w="5521312">
                <a:moveTo>
                  <a:pt x="0" y="0"/>
                </a:moveTo>
                <a:lnTo>
                  <a:pt x="5521312" y="0"/>
                </a:lnTo>
                <a:lnTo>
                  <a:pt x="5521312" y="3450820"/>
                </a:lnTo>
                <a:lnTo>
                  <a:pt x="0" y="34508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9058" y="2453238"/>
            <a:ext cx="5393154" cy="3370721"/>
          </a:xfrm>
          <a:custGeom>
            <a:avLst/>
            <a:gdLst/>
            <a:ahLst/>
            <a:cxnLst/>
            <a:rect r="r" b="b" t="t" l="l"/>
            <a:pathLst>
              <a:path h="3370721" w="5393154">
                <a:moveTo>
                  <a:pt x="0" y="0"/>
                </a:moveTo>
                <a:lnTo>
                  <a:pt x="5393154" y="0"/>
                </a:lnTo>
                <a:lnTo>
                  <a:pt x="5393154" y="3370721"/>
                </a:lnTo>
                <a:lnTo>
                  <a:pt x="0" y="33707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42872" y="6652507"/>
            <a:ext cx="5545526" cy="3465954"/>
          </a:xfrm>
          <a:custGeom>
            <a:avLst/>
            <a:gdLst/>
            <a:ahLst/>
            <a:cxnLst/>
            <a:rect r="r" b="b" t="t" l="l"/>
            <a:pathLst>
              <a:path h="3465954" w="5545526">
                <a:moveTo>
                  <a:pt x="0" y="0"/>
                </a:moveTo>
                <a:lnTo>
                  <a:pt x="5545526" y="0"/>
                </a:lnTo>
                <a:lnTo>
                  <a:pt x="5545526" y="3465954"/>
                </a:lnTo>
                <a:lnTo>
                  <a:pt x="0" y="3465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284364" y="6736777"/>
            <a:ext cx="5719272" cy="3297415"/>
          </a:xfrm>
          <a:custGeom>
            <a:avLst/>
            <a:gdLst/>
            <a:ahLst/>
            <a:cxnLst/>
            <a:rect r="r" b="b" t="t" l="l"/>
            <a:pathLst>
              <a:path h="3297415" w="5719272">
                <a:moveTo>
                  <a:pt x="0" y="0"/>
                </a:moveTo>
                <a:lnTo>
                  <a:pt x="5719272" y="0"/>
                </a:lnTo>
                <a:lnTo>
                  <a:pt x="5719272" y="3297414"/>
                </a:lnTo>
                <a:lnTo>
                  <a:pt x="0" y="329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202" r="0" b="-4202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33056" y="6514414"/>
            <a:ext cx="5987424" cy="3742140"/>
          </a:xfrm>
          <a:custGeom>
            <a:avLst/>
            <a:gdLst/>
            <a:ahLst/>
            <a:cxnLst/>
            <a:rect r="r" b="b" t="t" l="l"/>
            <a:pathLst>
              <a:path h="3742140" w="5987424">
                <a:moveTo>
                  <a:pt x="0" y="0"/>
                </a:moveTo>
                <a:lnTo>
                  <a:pt x="5987424" y="0"/>
                </a:lnTo>
                <a:lnTo>
                  <a:pt x="5987424" y="3742140"/>
                </a:lnTo>
                <a:lnTo>
                  <a:pt x="0" y="37421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516150"/>
            <a:ext cx="4958724" cy="92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b="true" sz="539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product</a:t>
            </a:r>
          </a:p>
        </p:txBody>
      </p:sp>
      <p:sp>
        <p:nvSpPr>
          <p:cNvPr name="AutoShape 9" id="9"/>
          <p:cNvSpPr/>
          <p:nvPr/>
        </p:nvSpPr>
        <p:spPr>
          <a:xfrm>
            <a:off x="4979594" y="4138599"/>
            <a:ext cx="1406121" cy="0"/>
          </a:xfrm>
          <a:prstGeom prst="line">
            <a:avLst/>
          </a:prstGeom>
          <a:ln cap="flat" w="38100">
            <a:solidFill>
              <a:srgbClr val="00000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AutoShape 10" id="10"/>
          <p:cNvSpPr/>
          <p:nvPr/>
        </p:nvSpPr>
        <p:spPr>
          <a:xfrm>
            <a:off x="11907027" y="4138599"/>
            <a:ext cx="712031" cy="0"/>
          </a:xfrm>
          <a:prstGeom prst="line">
            <a:avLst/>
          </a:prstGeom>
          <a:ln cap="flat" w="38100">
            <a:solidFill>
              <a:srgbClr val="00000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AutoShape 11" id="11"/>
          <p:cNvSpPr/>
          <p:nvPr/>
        </p:nvSpPr>
        <p:spPr>
          <a:xfrm>
            <a:off x="15315635" y="5823959"/>
            <a:ext cx="0" cy="828548"/>
          </a:xfrm>
          <a:prstGeom prst="line">
            <a:avLst/>
          </a:prstGeom>
          <a:ln cap="flat" w="38100">
            <a:solidFill>
              <a:srgbClr val="00000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AutoShape 12" id="12"/>
          <p:cNvSpPr/>
          <p:nvPr/>
        </p:nvSpPr>
        <p:spPr>
          <a:xfrm flipH="true">
            <a:off x="12003636" y="8385484"/>
            <a:ext cx="539236" cy="0"/>
          </a:xfrm>
          <a:prstGeom prst="line">
            <a:avLst/>
          </a:prstGeom>
          <a:ln cap="flat" w="38100">
            <a:solidFill>
              <a:srgbClr val="00000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AutoShape 13" id="13"/>
          <p:cNvSpPr/>
          <p:nvPr/>
        </p:nvSpPr>
        <p:spPr>
          <a:xfrm flipH="true" flipV="true">
            <a:off x="5754368" y="8385484"/>
            <a:ext cx="529996" cy="0"/>
          </a:xfrm>
          <a:prstGeom prst="line">
            <a:avLst/>
          </a:prstGeom>
          <a:ln cap="flat" w="38100">
            <a:solidFill>
              <a:srgbClr val="000000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TextBox 14" id="14"/>
          <p:cNvSpPr txBox="true"/>
          <p:nvPr/>
        </p:nvSpPr>
        <p:spPr>
          <a:xfrm rot="0">
            <a:off x="5375120" y="3311773"/>
            <a:ext cx="1224607" cy="600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7"/>
              </a:lnSpc>
              <a:spcBef>
                <a:spcPct val="0"/>
              </a:spcBef>
            </a:pPr>
            <a:r>
              <a:rPr lang="en-US" sz="321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Install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716019" y="3311773"/>
            <a:ext cx="1268636" cy="600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7"/>
              </a:lnSpc>
              <a:spcBef>
                <a:spcPct val="0"/>
              </a:spcBef>
            </a:pPr>
            <a:r>
              <a:rPr lang="en-US" sz="321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Log in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761509" y="5880596"/>
            <a:ext cx="1167061" cy="600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7"/>
              </a:lnSpc>
              <a:spcBef>
                <a:spcPct val="0"/>
              </a:spcBef>
            </a:pPr>
            <a:r>
              <a:rPr lang="en-US" sz="321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Learn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884691" y="7386260"/>
            <a:ext cx="829717" cy="600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7"/>
              </a:lnSpc>
              <a:spcBef>
                <a:spcPct val="0"/>
              </a:spcBef>
            </a:pPr>
            <a:r>
              <a:rPr lang="en-US" sz="321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Talk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433845" y="7386260"/>
            <a:ext cx="1335040" cy="600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7"/>
              </a:lnSpc>
              <a:spcBef>
                <a:spcPct val="0"/>
              </a:spcBef>
            </a:pPr>
            <a:r>
              <a:rPr lang="en-US" sz="321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Listen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10927" y="1948592"/>
            <a:ext cx="2266145" cy="2266145"/>
          </a:xfrm>
          <a:custGeom>
            <a:avLst/>
            <a:gdLst/>
            <a:ahLst/>
            <a:cxnLst/>
            <a:rect r="r" b="b" t="t" l="l"/>
            <a:pathLst>
              <a:path h="2266145" w="2266145">
                <a:moveTo>
                  <a:pt x="0" y="0"/>
                </a:moveTo>
                <a:lnTo>
                  <a:pt x="2266146" y="0"/>
                </a:lnTo>
                <a:lnTo>
                  <a:pt x="2266146" y="2266145"/>
                </a:lnTo>
                <a:lnTo>
                  <a:pt x="0" y="2266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973129" y="5645025"/>
            <a:ext cx="2303944" cy="2182987"/>
          </a:xfrm>
          <a:custGeom>
            <a:avLst/>
            <a:gdLst/>
            <a:ahLst/>
            <a:cxnLst/>
            <a:rect r="r" b="b" t="t" l="l"/>
            <a:pathLst>
              <a:path h="2182987" w="2303944">
                <a:moveTo>
                  <a:pt x="0" y="0"/>
                </a:moveTo>
                <a:lnTo>
                  <a:pt x="2303944" y="0"/>
                </a:lnTo>
                <a:lnTo>
                  <a:pt x="2303944" y="2182987"/>
                </a:lnTo>
                <a:lnTo>
                  <a:pt x="0" y="2182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23925"/>
            <a:ext cx="4161265" cy="92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8"/>
              </a:lnSpc>
            </a:pPr>
            <a:r>
              <a:rPr lang="en-US" b="true" sz="539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Pain Points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214737"/>
            <a:ext cx="16230600" cy="5043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2"/>
              </a:lnSpc>
            </a:pPr>
            <a:r>
              <a:rPr lang="en-US" sz="3299">
                <a:solidFill>
                  <a:srgbClr val="476F95"/>
                </a:solidFill>
                <a:latin typeface="Montserrat"/>
                <a:ea typeface="Montserrat"/>
                <a:cs typeface="Montserrat"/>
                <a:sym typeface="Montserrat"/>
              </a:rPr>
              <a:t>Lack of accessibility features in educational platforms</a:t>
            </a:r>
            <a:r>
              <a:rPr lang="en-US" sz="3299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 – this is addressed by integrating captions and sign language support.</a:t>
            </a:r>
          </a:p>
          <a:p>
            <a:pPr algn="ctr">
              <a:lnSpc>
                <a:spcPts val="3992"/>
              </a:lnSpc>
            </a:pPr>
          </a:p>
          <a:p>
            <a:pPr algn="ctr">
              <a:lnSpc>
                <a:spcPts val="3992"/>
              </a:lnSpc>
            </a:pPr>
          </a:p>
          <a:p>
            <a:pPr algn="ctr">
              <a:lnSpc>
                <a:spcPts val="3992"/>
              </a:lnSpc>
            </a:pPr>
          </a:p>
          <a:p>
            <a:pPr algn="ctr">
              <a:lnSpc>
                <a:spcPts val="3992"/>
              </a:lnSpc>
            </a:pPr>
          </a:p>
          <a:p>
            <a:pPr algn="ctr">
              <a:lnSpc>
                <a:spcPts val="3992"/>
              </a:lnSpc>
            </a:pPr>
          </a:p>
          <a:p>
            <a:pPr algn="ctr">
              <a:lnSpc>
                <a:spcPts val="3992"/>
              </a:lnSpc>
            </a:pPr>
            <a:r>
              <a:rPr lang="en-US" sz="3299">
                <a:solidFill>
                  <a:srgbClr val="476F95"/>
                </a:solidFill>
                <a:latin typeface="Montserrat"/>
                <a:ea typeface="Montserrat"/>
                <a:cs typeface="Montserrat"/>
                <a:sym typeface="Montserrat"/>
              </a:rPr>
              <a:t>Barriers to comprehension and engagement for deaf and hard-of-hearing students</a:t>
            </a:r>
            <a:r>
              <a:rPr lang="en-US" sz="3299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 – the solution enhances engagement and comprehension.</a:t>
            </a:r>
          </a:p>
          <a:p>
            <a:pPr algn="ctr">
              <a:lnSpc>
                <a:spcPts val="3992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DAGb6ITvWGk</dc:identifier>
  <dcterms:modified xsi:type="dcterms:W3CDTF">2011-08-01T06:04:30Z</dcterms:modified>
  <cp:revision>1</cp:revision>
  <dc:title>SonnarSage</dc:title>
</cp:coreProperties>
</file>